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62" r:id="rId6"/>
    <p:sldId id="258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72750" autoAdjust="0"/>
  </p:normalViewPr>
  <p:slideViewPr>
    <p:cSldViewPr snapToGrid="0">
      <p:cViewPr varScale="1">
        <p:scale>
          <a:sx n="94" d="100"/>
          <a:sy n="94" d="100"/>
        </p:scale>
        <p:origin x="662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B80919-7F87-404B-832D-DD3597096232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13199-0DA7-4B79-BDC1-7B9710416070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A13199-0DA7-4B79-BDC1-7B9710416070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A13199-0DA7-4B79-BDC1-7B9710416070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/>
              <a:t>Professor Erich Plate, the founding father of the International Conference on Flood Management (ICFM) series, passed away on July 22, 2019. He was a visionary scientist, a tireless innovator in hydrologic engineering, and a professional community leader. He has brought unique contributions to flood risk management from basic theory to various applications. </a:t>
            </a:r>
            <a:endParaRPr lang="en-CA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A13199-0DA7-4B79-BDC1-7B9710416070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14635"/>
            <a:ext cx="754520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0015"/>
            <a:ext cx="10515600" cy="41824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48318" y="314150"/>
            <a:ext cx="1200968" cy="1325563"/>
          </a:xfrm>
        </p:spPr>
        <p:txBody>
          <a:bodyPr/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fld id="{6E266E42-13EF-43ED-B29A-7A75123DC0B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0020" y="303415"/>
            <a:ext cx="7365688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039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039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48318" y="314150"/>
            <a:ext cx="1099991" cy="1325563"/>
          </a:xfrm>
        </p:spPr>
        <p:txBody>
          <a:bodyPr/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fld id="{6E266E42-13EF-43ED-B29A-7A75123DC0B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48318" y="314150"/>
            <a:ext cx="1099991" cy="1325563"/>
          </a:xfrm>
        </p:spPr>
        <p:txBody>
          <a:bodyPr/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fld id="{6E266E42-13EF-43ED-B29A-7A75123DC0B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66E42-13EF-43ED-B29A-7A75123DC0B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microsoft.com/office/2007/relationships/media" Target="https://www.youtube.com/embed/K5H_pirK1nc?feature=oembed" TargetMode="External"/><Relationship Id="rId3" Type="http://schemas.openxmlformats.org/officeDocument/2006/relationships/video" Target="https://www.youtube.com/embed/K5H_pirK1nc?feature=oembed" TargetMode="External"/><Relationship Id="rId2" Type="http://schemas.openxmlformats.org/officeDocument/2006/relationships/hyperlink" Target="http://www.icfm.world/Webinars" TargetMode="External"/><Relationship Id="rId1" Type="http://schemas.openxmlformats.org/officeDocument/2006/relationships/hyperlink" Target="http://www.icfm.world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9481" y="1098715"/>
            <a:ext cx="9883666" cy="23876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prstClr val="black"/>
                </a:solidFill>
                <a:latin typeface="Calibri" panose="020F0502020204030204"/>
              </a:rPr>
              <a:t>ICFM Webinar No. 3</a:t>
            </a:r>
            <a:br>
              <a:rPr lang="en-US" sz="3200" b="1" dirty="0">
                <a:solidFill>
                  <a:prstClr val="black"/>
                </a:solidFill>
                <a:latin typeface="Calibri" panose="020F0502020204030204"/>
              </a:rPr>
            </a:br>
            <a:br>
              <a:rPr lang="en-US" sz="3200" b="1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US" sz="4400" b="1" dirty="0">
                <a:solidFill>
                  <a:prstClr val="black"/>
                </a:solidFill>
                <a:latin typeface="Calibri" panose="020F0502020204030204"/>
              </a:rPr>
              <a:t>“Lowering Risk by Increasing Resilience”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30769"/>
            <a:ext cx="9144000" cy="165576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2000" b="1" dirty="0">
                <a:solidFill>
                  <a:prstClr val="black"/>
                </a:solidFill>
              </a:rPr>
              <a:t>Slobodan P. </a:t>
            </a:r>
            <a:r>
              <a:rPr lang="en-US" sz="2000" b="1" dirty="0" err="1">
                <a:solidFill>
                  <a:prstClr val="black"/>
                </a:solidFill>
              </a:rPr>
              <a:t>Simonovi</a:t>
            </a:r>
            <a:r>
              <a:rPr lang="sr-Latn-RS" sz="2000" b="1" dirty="0">
                <a:solidFill>
                  <a:prstClr val="black"/>
                </a:solidFill>
              </a:rPr>
              <a:t>ć</a:t>
            </a:r>
            <a:endParaRPr lang="en-US" sz="2000" b="1" dirty="0">
              <a:solidFill>
                <a:prstClr val="black"/>
              </a:solidFill>
            </a:endParaRPr>
          </a:p>
          <a:p>
            <a:pPr lvl="0"/>
            <a:r>
              <a:rPr lang="en-US" sz="2000" b="1" dirty="0">
                <a:solidFill>
                  <a:prstClr val="black"/>
                </a:solidFill>
              </a:rPr>
              <a:t>Chairperson of the ICFM Ad Hoc Committee</a:t>
            </a:r>
            <a:endParaRPr lang="en-US" sz="2000" b="1" dirty="0">
              <a:solidFill>
                <a:prstClr val="black"/>
              </a:solidFill>
            </a:endParaRPr>
          </a:p>
          <a:p>
            <a:pPr lvl="0"/>
            <a:r>
              <a:rPr lang="en-US" sz="2000" dirty="0">
                <a:solidFill>
                  <a:prstClr val="black"/>
                </a:solidFill>
              </a:rPr>
              <a:t>Western University</a:t>
            </a:r>
            <a:endParaRPr lang="en-US" sz="2000" dirty="0">
              <a:solidFill>
                <a:prstClr val="black"/>
              </a:solidFill>
            </a:endParaRPr>
          </a:p>
          <a:p>
            <a:pPr lvl="0"/>
            <a:r>
              <a:rPr lang="en-US" sz="2000" dirty="0">
                <a:solidFill>
                  <a:prstClr val="black"/>
                </a:solidFill>
              </a:rPr>
              <a:t>Institute for Catastrophic Loss Reduction</a:t>
            </a:r>
            <a:endParaRPr lang="en-US" sz="2000" dirty="0">
              <a:solidFill>
                <a:prstClr val="black"/>
              </a:solidFill>
            </a:endParaRPr>
          </a:p>
          <a:p>
            <a:pPr lvl="0"/>
            <a:r>
              <a:rPr lang="en-US" sz="2000" dirty="0">
                <a:solidFill>
                  <a:prstClr val="black"/>
                </a:solidFill>
              </a:rPr>
              <a:t>London, Ontario, Canada</a:t>
            </a:r>
            <a:endParaRPr lang="en-US" sz="20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Brief history of ICFM 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5921" y="1582122"/>
            <a:ext cx="10515600" cy="4810796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The 1st International Symposium on Flood </a:t>
            </a:r>
            <a:r>
              <a:rPr lang="en-US" dirty="0" err="1"/>
              <a:t>Defence</a:t>
            </a:r>
            <a:r>
              <a:rPr lang="en-US" dirty="0"/>
              <a:t>, September 20-23, 2000 Kassel, Germany </a:t>
            </a:r>
            <a:endParaRPr lang="en-US" dirty="0"/>
          </a:p>
          <a:p>
            <a:pPr lvl="1"/>
            <a:r>
              <a:rPr lang="en-US" i="1" dirty="0"/>
              <a:t>River Flood </a:t>
            </a:r>
            <a:r>
              <a:rPr lang="en-US" i="1" dirty="0" err="1"/>
              <a:t>Defence</a:t>
            </a:r>
            <a:endParaRPr lang="en-US" i="1" dirty="0"/>
          </a:p>
          <a:p>
            <a:r>
              <a:rPr lang="en-US" dirty="0"/>
              <a:t>The 2nd International Symposium on Flood </a:t>
            </a:r>
            <a:r>
              <a:rPr lang="en-US" dirty="0" err="1"/>
              <a:t>Defence</a:t>
            </a:r>
            <a:r>
              <a:rPr lang="en-US" dirty="0"/>
              <a:t>, September 10-13, 2002 Beijing, China</a:t>
            </a:r>
            <a:endParaRPr lang="en-US" dirty="0"/>
          </a:p>
          <a:p>
            <a:pPr lvl="1"/>
            <a:r>
              <a:rPr lang="en-US" i="1" dirty="0"/>
              <a:t>Flood </a:t>
            </a:r>
            <a:r>
              <a:rPr lang="en-US" i="1" dirty="0" err="1"/>
              <a:t>Defence</a:t>
            </a:r>
            <a:r>
              <a:rPr lang="en-US" i="1" dirty="0"/>
              <a:t> 2002</a:t>
            </a:r>
            <a:endParaRPr lang="en-US" i="1" dirty="0"/>
          </a:p>
          <a:p>
            <a:r>
              <a:rPr lang="en-US" dirty="0"/>
              <a:t>The 3rd International Symposium on Flood </a:t>
            </a:r>
            <a:r>
              <a:rPr lang="en-US" dirty="0" err="1"/>
              <a:t>Defence</a:t>
            </a:r>
            <a:r>
              <a:rPr lang="en-US" dirty="0"/>
              <a:t>, May 25-27, 2005 Nijmegen, Nederland</a:t>
            </a:r>
            <a:endParaRPr lang="en-US" dirty="0"/>
          </a:p>
          <a:p>
            <a:pPr lvl="1"/>
            <a:r>
              <a:rPr lang="en-US" i="1" dirty="0"/>
              <a:t>Floods, from </a:t>
            </a:r>
            <a:r>
              <a:rPr lang="en-US" i="1" dirty="0" err="1"/>
              <a:t>Defence</a:t>
            </a:r>
            <a:r>
              <a:rPr lang="en-US" i="1" dirty="0"/>
              <a:t> to Management</a:t>
            </a:r>
            <a:endParaRPr lang="en-US" i="1" dirty="0"/>
          </a:p>
          <a:p>
            <a:r>
              <a:rPr lang="en-US" dirty="0"/>
              <a:t>The 4th International Symposium on Flood </a:t>
            </a:r>
            <a:r>
              <a:rPr lang="en-US" dirty="0" err="1"/>
              <a:t>Defence</a:t>
            </a:r>
            <a:r>
              <a:rPr lang="en-US" dirty="0"/>
              <a:t>, May 6-8, 2008 Toronto, Canada</a:t>
            </a:r>
            <a:endParaRPr lang="en-US" dirty="0"/>
          </a:p>
          <a:p>
            <a:pPr lvl="1"/>
            <a:r>
              <a:rPr lang="en-US" i="1" dirty="0"/>
              <a:t>Managing Flood Risk, Reliability &amp; Vulnerability</a:t>
            </a:r>
            <a:endParaRPr lang="en-US" i="1" dirty="0"/>
          </a:p>
          <a:p>
            <a:r>
              <a:rPr lang="en-US" dirty="0"/>
              <a:t>The 5th International Conference on Flood Management, September 27-29, 2011 Tokyo, Japan</a:t>
            </a:r>
            <a:endParaRPr lang="en-US" dirty="0"/>
          </a:p>
          <a:p>
            <a:pPr lvl="1"/>
            <a:r>
              <a:rPr lang="en-US" i="1" dirty="0"/>
              <a:t>Floods: From Risk to Opportunity</a:t>
            </a:r>
            <a:endParaRPr lang="en-US" i="1" dirty="0"/>
          </a:p>
          <a:p>
            <a:r>
              <a:rPr lang="en-US" dirty="0"/>
              <a:t>The 6th International Conference on Flood Management, September 16-18, 2014 São Paulo, Brazil</a:t>
            </a:r>
            <a:endParaRPr lang="en-US" dirty="0"/>
          </a:p>
          <a:p>
            <a:pPr lvl="1"/>
            <a:r>
              <a:rPr lang="en-US" i="1" dirty="0"/>
              <a:t>Floods in a Changing Environment</a:t>
            </a:r>
            <a:endParaRPr lang="en-US" i="1" dirty="0"/>
          </a:p>
          <a:p>
            <a:r>
              <a:rPr lang="en-US" dirty="0"/>
              <a:t>The 7th International Conference on Flood Management, September 15-17, 2017 Leeds, UK</a:t>
            </a:r>
            <a:endParaRPr lang="en-US" dirty="0"/>
          </a:p>
          <a:p>
            <a:pPr lvl="1"/>
            <a:r>
              <a:rPr lang="en-US" i="1" dirty="0"/>
              <a:t>Resilience to Global Changes- Anticipating the Unexpected</a:t>
            </a:r>
            <a:endParaRPr lang="en-US" i="1" dirty="0"/>
          </a:p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8th International Conference on Flood Management, August 9 – 11, 2021 Iowa City, USA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Lowering Risk by Increasing Resilience</a:t>
            </a:r>
            <a:endParaRPr lang="en-US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8990" y="314150"/>
            <a:ext cx="850296" cy="1325563"/>
          </a:xfrm>
        </p:spPr>
        <p:txBody>
          <a:bodyPr/>
          <a:lstStyle/>
          <a:p>
            <a:pPr algn="l"/>
            <a:fld id="{6E266E42-13EF-43ED-B29A-7A75123DC0B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Prof. Erich J. PLATE</a:t>
            </a:r>
            <a:endParaRPr lang="en-CA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305993"/>
            <a:ext cx="10515600" cy="181704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ICFM vision: “</a:t>
            </a:r>
            <a:r>
              <a:rPr lang="en-US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International Conference on Flood Management (ICFM) offers an international conference platform, hosted every 3 years, to discuss a range of flood related issues and provides a unique opportunity for various specialists including engineers, planners, natural and social scientists, health specialists, disaster managers, decision makers, and policy makers to come together to exchange ideas and experiences</a:t>
            </a:r>
            <a:r>
              <a:rPr lang="en-US" dirty="0"/>
              <a:t>.”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66E42-13EF-43ED-B29A-7A75123DC0B2}" type="slidenum">
              <a:rPr lang="en-US" smtClean="0"/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41443" y="1280331"/>
            <a:ext cx="2551980" cy="25519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4542544" y="3832311"/>
            <a:ext cx="289079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200" dirty="0"/>
              <a:t>In memoriam: Prof. Erich Plate (1929-2019)</a:t>
            </a:r>
            <a:endParaRPr lang="en-CA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ICFM principles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8920" y="2556075"/>
            <a:ext cx="6734597" cy="255847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Interdisciplinarity</a:t>
            </a:r>
            <a:endParaRPr lang="en-US" dirty="0"/>
          </a:p>
          <a:p>
            <a:r>
              <a:rPr lang="en-US" dirty="0"/>
              <a:t>Independence</a:t>
            </a:r>
            <a:endParaRPr lang="en-US" dirty="0"/>
          </a:p>
          <a:p>
            <a:r>
              <a:rPr lang="en-US" dirty="0"/>
              <a:t>Partnership (science and practice)</a:t>
            </a:r>
            <a:endParaRPr lang="en-US" dirty="0"/>
          </a:p>
          <a:p>
            <a:r>
              <a:rPr lang="en-US" dirty="0"/>
              <a:t>Scales - international, regional, national and local</a:t>
            </a:r>
            <a:endParaRPr lang="en-US" dirty="0"/>
          </a:p>
          <a:p>
            <a:r>
              <a:rPr lang="en-US" dirty="0"/>
              <a:t>Supporters – UNESCO, </a:t>
            </a:r>
            <a:r>
              <a:rPr lang="en-US" dirty="0" err="1"/>
              <a:t>WMO</a:t>
            </a:r>
            <a:r>
              <a:rPr lang="en-US" dirty="0"/>
              <a:t> and ICLR  </a:t>
            </a:r>
            <a:endParaRPr lang="en-US" dirty="0"/>
          </a:p>
          <a:p>
            <a:pPr marL="457200" lvl="1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796" y="314150"/>
            <a:ext cx="872490" cy="1325563"/>
          </a:xfrm>
        </p:spPr>
        <p:txBody>
          <a:bodyPr/>
          <a:lstStyle/>
          <a:p>
            <a:pPr algn="l"/>
            <a:fld id="{6E266E42-13EF-43ED-B29A-7A75123DC0B2}" type="slidenum">
              <a:rPr lang="en-US" smtClean="0"/>
            </a:fld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5126" y="1639713"/>
            <a:ext cx="5151566" cy="41456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ICFM activities</a:t>
            </a:r>
            <a:r>
              <a:rPr lang="en-US" dirty="0"/>
              <a:t>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3707" y="1820015"/>
            <a:ext cx="10515600" cy="4182488"/>
          </a:xfrm>
        </p:spPr>
        <p:txBody>
          <a:bodyPr/>
          <a:lstStyle/>
          <a:p>
            <a:r>
              <a:rPr lang="en-US" dirty="0"/>
              <a:t>Ad Hoc Committee – everyone is welcome</a:t>
            </a:r>
            <a:endParaRPr lang="en-US" dirty="0"/>
          </a:p>
          <a:p>
            <a:pPr lvl="1"/>
            <a:r>
              <a:rPr lang="en-US" dirty="0"/>
              <a:t>Support - ICFM permanent secretariat – </a:t>
            </a:r>
            <a:r>
              <a:rPr lang="en-US" dirty="0" err="1"/>
              <a:t>IWHR</a:t>
            </a:r>
            <a:r>
              <a:rPr lang="en-US" dirty="0"/>
              <a:t> Beijing, China</a:t>
            </a:r>
            <a:endParaRPr lang="en-US" dirty="0"/>
          </a:p>
          <a:p>
            <a:r>
              <a:rPr lang="en-US" dirty="0"/>
              <a:t>Conference</a:t>
            </a:r>
            <a:endParaRPr lang="en-US" dirty="0"/>
          </a:p>
          <a:p>
            <a:pPr lvl="1"/>
            <a:r>
              <a:rPr lang="en-US" dirty="0"/>
              <a:t>Local Organizing Committee</a:t>
            </a:r>
            <a:endParaRPr lang="en-US" dirty="0"/>
          </a:p>
          <a:p>
            <a:pPr lvl="1"/>
            <a:r>
              <a:rPr lang="en-US" dirty="0"/>
              <a:t>Lifetime Achievement Award</a:t>
            </a:r>
            <a:endParaRPr lang="en-US" dirty="0"/>
          </a:p>
          <a:p>
            <a:pPr lvl="1"/>
            <a:r>
              <a:rPr lang="en-US" dirty="0"/>
              <a:t>Erich Plate Best Young Scientist Poster Award</a:t>
            </a:r>
            <a:endParaRPr lang="en-US" dirty="0"/>
          </a:p>
          <a:p>
            <a:r>
              <a:rPr lang="en-US" dirty="0"/>
              <a:t>Website </a:t>
            </a:r>
            <a:r>
              <a:rPr lang="en-US" dirty="0" err="1">
                <a:hlinkClick r:id="rId1"/>
              </a:rPr>
              <a:t>www.icfm.world</a:t>
            </a:r>
            <a:endParaRPr lang="en-US" dirty="0"/>
          </a:p>
          <a:p>
            <a:r>
              <a:rPr lang="en-US" dirty="0"/>
              <a:t>Webinars </a:t>
            </a:r>
            <a:r>
              <a:rPr lang="en-US" dirty="0" err="1">
                <a:hlinkClick r:id="rId2"/>
              </a:rPr>
              <a:t>www.icfm.world</a:t>
            </a:r>
            <a:r>
              <a:rPr lang="en-US" dirty="0">
                <a:hlinkClick r:id="rId2"/>
              </a:rPr>
              <a:t>/Webinars</a:t>
            </a:r>
            <a:r>
              <a:rPr lang="en-US" dirty="0"/>
              <a:t>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66E42-13EF-43ED-B29A-7A75123DC0B2}" type="slidenum">
              <a:rPr lang="en-US" smtClean="0"/>
            </a:fld>
            <a:endParaRPr lang="en-US" dirty="0"/>
          </a:p>
        </p:txBody>
      </p:sp>
      <p:pic>
        <p:nvPicPr>
          <p:cNvPr id="6" name="Online Media 5" title="Aerial video shows scale of deadly central Vietnam floods">
            <a:hlinkClick r:id="" action="ppaction://media"/>
          </p:cNvPr>
          <p:cNvPicPr>
            <a:picLocks noRot="1"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4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997768" y="4310149"/>
            <a:ext cx="3897745" cy="21924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Webinar No. 3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" y="314150"/>
            <a:ext cx="811086" cy="1325563"/>
          </a:xfrm>
        </p:spPr>
        <p:txBody>
          <a:bodyPr/>
          <a:lstStyle/>
          <a:p>
            <a:pPr algn="l"/>
            <a:fld id="{6E266E42-13EF-43ED-B29A-7A75123DC0B2}" type="slidenum">
              <a:rPr lang="en-US" smtClean="0"/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8831" y="1810754"/>
            <a:ext cx="9949684" cy="37757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2139</Words>
  <Application>WPS 演示</Application>
  <PresentationFormat>Widescreen</PresentationFormat>
  <Paragraphs>66</Paragraphs>
  <Slides>6</Slides>
  <Notes>3</Notes>
  <HiddenSlides>0</HiddenSlides>
  <MMClips>1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Calibri</vt:lpstr>
      <vt:lpstr>Calibri Light</vt:lpstr>
      <vt:lpstr>微软雅黑</vt:lpstr>
      <vt:lpstr>Arial Unicode MS</vt:lpstr>
      <vt:lpstr>等线</vt:lpstr>
      <vt:lpstr>Office Theme</vt:lpstr>
      <vt:lpstr>ICFM Webinar No. 3  “Lowering Risk by Increasing Resilience”</vt:lpstr>
      <vt:lpstr>Brief history of ICFM  </vt:lpstr>
      <vt:lpstr>Prof. Erich J. PLATE</vt:lpstr>
      <vt:lpstr>ICFM principles</vt:lpstr>
      <vt:lpstr>ICFM activities </vt:lpstr>
      <vt:lpstr>Webinar No.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Slobodan P. Simonovic</dc:creator>
  <cp:lastModifiedBy>诚</cp:lastModifiedBy>
  <cp:revision>45</cp:revision>
  <dcterms:created xsi:type="dcterms:W3CDTF">2020-05-22T13:43:00Z</dcterms:created>
  <dcterms:modified xsi:type="dcterms:W3CDTF">2020-10-22T01:20:33Z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2052-11.1.0.10072</vt:lpwstr>
  </property>
</Properties>
</file>